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92" r:id="rId33"/>
    <p:sldId id="289" r:id="rId34"/>
    <p:sldId id="286" r:id="rId35"/>
    <p:sldId id="287" r:id="rId36"/>
    <p:sldId id="290" r:id="rId37"/>
    <p:sldId id="291" r:id="rId38"/>
    <p:sldId id="293" r:id="rId39"/>
    <p:sldId id="295" r:id="rId40"/>
    <p:sldId id="294" r:id="rId41"/>
    <p:sldId id="296" r:id="rId42"/>
    <p:sldId id="297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06"/>
  </p:normalViewPr>
  <p:slideViewPr>
    <p:cSldViewPr snapToGrid="0">
      <p:cViewPr varScale="1">
        <p:scale>
          <a:sx n="112" d="100"/>
          <a:sy n="112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6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8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A576A-462E-B247-814C-32E8FA05C3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-auto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THIẾT KẾ GIAO DIỆN NÂNG CAO TRONG 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II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Preparation: Images set of the design control</a:t>
            </a:r>
          </a:p>
          <a:p>
            <a:pPr lvl="2"/>
            <a:r>
              <a:rPr lang="en-US" dirty="0"/>
              <a:t>4 Images for the normal state of the control’s buttons</a:t>
            </a:r>
          </a:p>
          <a:p>
            <a:pPr lvl="2"/>
            <a:r>
              <a:rPr lang="en-US" dirty="0"/>
              <a:t>4 Image for their selected and pressed state</a:t>
            </a:r>
          </a:p>
          <a:p>
            <a:pPr lvl="1"/>
            <a:r>
              <a:rPr lang="en-US" dirty="0"/>
              <a:t>Define 4 selectors for the control’s buttons</a:t>
            </a:r>
          </a:p>
          <a:p>
            <a:pPr lvl="2"/>
            <a:r>
              <a:rPr lang="en-US" dirty="0"/>
              <a:t>Each selector defines 3 states: normal, pressed, selected</a:t>
            </a:r>
          </a:p>
          <a:p>
            <a:pPr lvl="1"/>
            <a:r>
              <a:rPr lang="en-US" dirty="0"/>
              <a:t>Create a layout for the music player’s control</a:t>
            </a:r>
          </a:p>
          <a:p>
            <a:pPr lvl="2"/>
            <a:r>
              <a:rPr lang="en-US" dirty="0"/>
              <a:t>Linear layout as the group view of our new control</a:t>
            </a:r>
          </a:p>
          <a:p>
            <a:pPr lvl="2"/>
            <a:r>
              <a:rPr lang="en-US" dirty="0"/>
              <a:t>4 Image views as 4 music player’s buttons</a:t>
            </a:r>
          </a:p>
          <a:p>
            <a:pPr lvl="3"/>
            <a:r>
              <a:rPr lang="en-US" dirty="0"/>
              <a:t>The control must resize to fit it’s parent</a:t>
            </a:r>
          </a:p>
          <a:p>
            <a:pPr lvl="3"/>
            <a:r>
              <a:rPr lang="en-US" dirty="0"/>
              <a:t>Respond to the click event</a:t>
            </a:r>
          </a:p>
        </p:txBody>
      </p:sp>
    </p:spTree>
    <p:extLst>
      <p:ext uri="{BB962C8B-B14F-4D97-AF65-F5344CB8AC3E}">
        <p14:creationId xmlns:p14="http://schemas.microsoft.com/office/powerpoint/2010/main" val="38877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common attributes of the buttons as style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Define the control’s layout with this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534E2-AC39-1E42-BA9D-0FC3F270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49065"/>
            <a:ext cx="53340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0EB48-F846-514B-A5A7-AE34BAB0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65" y="4070194"/>
            <a:ext cx="6515100" cy="21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6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</a:t>
            </a:r>
          </a:p>
          <a:p>
            <a:pPr lvl="2"/>
            <a:r>
              <a:rPr lang="en-US" dirty="0"/>
              <a:t>Because our control is grouped by a Linear layout</a:t>
            </a:r>
          </a:p>
          <a:p>
            <a:pPr lvl="3"/>
            <a:r>
              <a:rPr lang="en-US" dirty="0"/>
              <a:t>Our control view is extended from the </a:t>
            </a:r>
            <a:r>
              <a:rPr lang="en-US" dirty="0" err="1"/>
              <a:t>LinearLayout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Define the constructors of our custom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298B1-FB83-894B-916F-6B243EB9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3474861"/>
            <a:ext cx="698006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Inflate the defined layout to the control, handle click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94E6-C869-044D-B6B2-1711FD37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1" y="2768604"/>
            <a:ext cx="7429500" cy="31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Handle the clicked event: Change state to </a:t>
            </a:r>
            <a:r>
              <a:rPr lang="en-US" b="1" dirty="0"/>
              <a:t>selected</a:t>
            </a:r>
            <a:r>
              <a:rPr lang="en-US" dirty="0"/>
              <a:t> state each time one button is pressed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42E62-E65E-B049-A3D3-35C3933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76" y="3086110"/>
            <a:ext cx="6769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Define functions of the control: Using Interface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Define a method to set functions to a music player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F3E11-2245-C34F-8618-63307B62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56" y="2772128"/>
            <a:ext cx="3632200" cy="135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6A8B8-B62A-8D4F-A967-2DBB1094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078" y="4756158"/>
            <a:ext cx="6651272" cy="7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code Java for the control (continues)</a:t>
            </a:r>
          </a:p>
          <a:p>
            <a:pPr lvl="2"/>
            <a:r>
              <a:rPr lang="en-US" dirty="0"/>
              <a:t>Binding each button to corresponding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54825-98B2-0143-8800-5E3E5492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7" y="2686755"/>
            <a:ext cx="4795661" cy="33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Using the new control in an activity (Like a view)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BB378-8A0D-4A4F-A7AF-76EA50B1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28" y="2322696"/>
            <a:ext cx="6515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Define control’s functions in the activity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CE74-A60A-D54B-91DD-065E99D5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7" y="2371725"/>
            <a:ext cx="7770283" cy="35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r>
              <a:rPr lang="en-US" dirty="0"/>
              <a:t> How to do that …</a:t>
            </a:r>
          </a:p>
          <a:p>
            <a:pPr lvl="1"/>
            <a:r>
              <a:rPr lang="en-US" dirty="0"/>
              <a:t>And use it in the </a:t>
            </a:r>
            <a:r>
              <a:rPr lang="en-US" dirty="0" err="1"/>
              <a:t>onCreate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Change the layout size of the control and run…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0B1A4-28E9-1E4B-A144-AF2FA57B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371725"/>
            <a:ext cx="6502400" cy="664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C7FD6-C3BA-4A45-9F77-8CA9D611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3607045"/>
            <a:ext cx="5842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3541"/>
            <a:ext cx="8035290" cy="46060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Style</a:t>
            </a:r>
          </a:p>
          <a:p>
            <a:pPr lvl="1"/>
            <a:r>
              <a:rPr lang="en-US" dirty="0"/>
              <a:t>Styles are collections of view attribute customizations</a:t>
            </a:r>
          </a:p>
          <a:p>
            <a:pPr lvl="2"/>
            <a:r>
              <a:rPr lang="en-US" dirty="0"/>
              <a:t>text size or background color</a:t>
            </a:r>
            <a:r>
              <a:rPr lang="mr-IN" dirty="0"/>
              <a:t>…</a:t>
            </a:r>
            <a:r>
              <a:rPr lang="en-US" dirty="0"/>
              <a:t>, that should be applied to multiple views throughout the application</a:t>
            </a:r>
          </a:p>
          <a:p>
            <a:r>
              <a:rPr lang="en-US" dirty="0"/>
              <a:t> Theme</a:t>
            </a:r>
          </a:p>
          <a:p>
            <a:pPr lvl="1"/>
            <a:r>
              <a:rPr lang="en-US" dirty="0"/>
              <a:t>Grouping multiple styles together in a global element</a:t>
            </a:r>
          </a:p>
          <a:p>
            <a:pPr lvl="1"/>
            <a:r>
              <a:rPr lang="en-US" dirty="0"/>
              <a:t>Apply to an entire context (Activity or application)</a:t>
            </a:r>
          </a:p>
          <a:p>
            <a:pPr lvl="1"/>
            <a:r>
              <a:rPr lang="en-US" dirty="0"/>
              <a:t>Defines styles that should apply to all the views within a defined context</a:t>
            </a:r>
          </a:p>
          <a:p>
            <a:pPr lvl="1"/>
            <a:r>
              <a:rPr lang="en-US" dirty="0"/>
              <a:t>Every activity has a theme applied to it</a:t>
            </a:r>
          </a:p>
          <a:p>
            <a:pPr lvl="1"/>
            <a:r>
              <a:rPr lang="en-US" dirty="0"/>
              <a:t>Style and Theme are defined in values/</a:t>
            </a:r>
            <a:r>
              <a:rPr lang="en-US" dirty="0" err="1"/>
              <a:t>styles.xml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5160562" cy="45851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Android views: not enough</a:t>
            </a:r>
          </a:p>
          <a:p>
            <a:pPr lvl="1" algn="just"/>
            <a:r>
              <a:rPr lang="en-US" dirty="0"/>
              <a:t>Custom waiting control</a:t>
            </a:r>
          </a:p>
          <a:p>
            <a:pPr lvl="1" algn="just"/>
            <a:r>
              <a:rPr lang="en-US" dirty="0"/>
              <a:t>Pie chart control</a:t>
            </a:r>
          </a:p>
          <a:p>
            <a:pPr lvl="1" algn="just"/>
            <a:r>
              <a:rPr lang="en-US" dirty="0"/>
              <a:t>Snake game…</a:t>
            </a:r>
          </a:p>
          <a:p>
            <a:pPr algn="just"/>
            <a:r>
              <a:rPr lang="en-US" dirty="0"/>
              <a:t>Waiting control</a:t>
            </a:r>
          </a:p>
          <a:p>
            <a:pPr lvl="1" algn="just"/>
            <a:r>
              <a:rPr lang="en-US" dirty="0"/>
              <a:t>New control to wait something</a:t>
            </a:r>
          </a:p>
          <a:p>
            <a:pPr lvl="2" algn="just"/>
            <a:r>
              <a:rPr lang="en-US" dirty="0"/>
              <a:t>Completely new view</a:t>
            </a:r>
          </a:p>
          <a:p>
            <a:pPr lvl="2" algn="just"/>
            <a:r>
              <a:rPr lang="en-US" dirty="0"/>
              <a:t>Adding some more attributes</a:t>
            </a:r>
          </a:p>
          <a:p>
            <a:pPr lvl="2" algn="just"/>
            <a:r>
              <a:rPr lang="en-US" dirty="0"/>
              <a:t>Behave like an android widget</a:t>
            </a:r>
          </a:p>
          <a:p>
            <a:pPr lvl="2" algn="just"/>
            <a:r>
              <a:rPr lang="en-US" dirty="0"/>
              <a:t>Must resize like other views</a:t>
            </a:r>
          </a:p>
          <a:p>
            <a:pPr lvl="2" algn="just"/>
            <a:r>
              <a:rPr lang="en-US" dirty="0"/>
              <a:t>Create the view from scratch</a:t>
            </a:r>
          </a:p>
          <a:p>
            <a:pPr lvl="2" algn="just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1ECCC-2B1E-C642-9426-BE2A3B7B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12" y="1256596"/>
            <a:ext cx="2726138" cy="46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87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Create a Java class extending from View class</a:t>
            </a:r>
          </a:p>
          <a:p>
            <a:pPr lvl="1" algn="just"/>
            <a:r>
              <a:rPr lang="en-US" dirty="0"/>
              <a:t>Must ourselves define at least constructors, </a:t>
            </a:r>
            <a:r>
              <a:rPr lang="en-US" dirty="0" err="1"/>
              <a:t>onDraw</a:t>
            </a:r>
            <a:r>
              <a:rPr lang="en-US" dirty="0"/>
              <a:t>() and </a:t>
            </a:r>
            <a:r>
              <a:rPr lang="en-US" dirty="0" err="1"/>
              <a:t>onMeasure</a:t>
            </a:r>
            <a:r>
              <a:rPr lang="en-US" dirty="0"/>
              <a:t>() of the view</a:t>
            </a:r>
          </a:p>
          <a:p>
            <a:pPr lvl="2" algn="just"/>
            <a:r>
              <a:rPr lang="en-US" dirty="0"/>
              <a:t>Constructors to initiate the object view</a:t>
            </a:r>
          </a:p>
          <a:p>
            <a:pPr lvl="2" algn="just"/>
            <a:r>
              <a:rPr lang="en-US" dirty="0" err="1"/>
              <a:t>onMeasure</a:t>
            </a:r>
            <a:r>
              <a:rPr lang="en-US" dirty="0"/>
              <a:t>(): Must call </a:t>
            </a:r>
            <a:r>
              <a:rPr lang="en-US" dirty="0" err="1"/>
              <a:t>setMeasuredDimension</a:t>
            </a:r>
            <a:r>
              <a:rPr lang="en-US" dirty="0"/>
              <a:t>() to setup the size of our new view. Must adapt to each type of layout (</a:t>
            </a:r>
            <a:r>
              <a:rPr lang="en-US" dirty="0" err="1"/>
              <a:t>wrap_content</a:t>
            </a:r>
            <a:r>
              <a:rPr lang="en-US" dirty="0"/>
              <a:t>, </a:t>
            </a:r>
            <a:r>
              <a:rPr lang="en-US" dirty="0" err="1"/>
              <a:t>match_parent</a:t>
            </a:r>
            <a:r>
              <a:rPr lang="en-US" dirty="0"/>
              <a:t>,…)</a:t>
            </a:r>
          </a:p>
          <a:p>
            <a:pPr lvl="2" algn="just"/>
            <a:r>
              <a:rPr lang="en-US" dirty="0" err="1"/>
              <a:t>onDraw</a:t>
            </a:r>
            <a:r>
              <a:rPr lang="en-US" dirty="0"/>
              <a:t>(): Must draw whatever that we want to show on the screen (a ball circles)</a:t>
            </a:r>
          </a:p>
          <a:p>
            <a:pPr lvl="2" algn="just"/>
            <a:r>
              <a:rPr lang="en-US" dirty="0"/>
              <a:t>Use it like other android view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4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D9675-61AA-2548-A417-796E19B9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7510"/>
            <a:ext cx="7886700" cy="42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71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7886700" cy="458518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11461-0407-EE4E-B08B-476003BE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95" y="1835639"/>
            <a:ext cx="6489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066"/>
            <a:ext cx="7886700" cy="478648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How to do that…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MeasureSpec</a:t>
            </a:r>
            <a:endParaRPr lang="en-US" dirty="0"/>
          </a:p>
          <a:p>
            <a:pPr lvl="1" algn="just"/>
            <a:r>
              <a:rPr lang="en-US" dirty="0"/>
              <a:t>EXACTLY: The parent has determined an exact size for the child</a:t>
            </a:r>
          </a:p>
          <a:p>
            <a:pPr lvl="1" algn="just"/>
            <a:r>
              <a:rPr lang="en-US" dirty="0"/>
              <a:t>AT_MOST: The child can be as large as it wants up to the specified size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CFE96-BC9A-EE47-9F79-32D400FE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686274"/>
            <a:ext cx="6288616" cy="26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Many problems</a:t>
            </a:r>
          </a:p>
          <a:p>
            <a:pPr lvl="2" algn="just"/>
            <a:r>
              <a:rPr lang="en-US" dirty="0"/>
              <a:t>Load image from file (not draw with paint)</a:t>
            </a:r>
          </a:p>
          <a:p>
            <a:pPr lvl="2" algn="just"/>
            <a:r>
              <a:rPr lang="en-US" dirty="0"/>
              <a:t>The ball image and size of the circle is dependent from the size of the view in it’s parent view</a:t>
            </a:r>
          </a:p>
          <a:p>
            <a:pPr lvl="3" algn="just"/>
            <a:r>
              <a:rPr lang="en-US" dirty="0"/>
              <a:t>Must load and redraw the ball with a specified size</a:t>
            </a:r>
          </a:p>
          <a:p>
            <a:pPr lvl="2" algn="just"/>
            <a:r>
              <a:rPr lang="en-US" dirty="0"/>
              <a:t> The ball is circling on time</a:t>
            </a:r>
          </a:p>
          <a:p>
            <a:pPr lvl="3" algn="just"/>
            <a:r>
              <a:rPr lang="en-US" dirty="0"/>
              <a:t>Must have another thread to redraw the ball on time: Big problem with Thread in Java =&gt; Must use Handler class in Android</a:t>
            </a:r>
          </a:p>
          <a:p>
            <a:pPr lvl="3" algn="just"/>
            <a:r>
              <a:rPr lang="en-US" dirty="0"/>
              <a:t>Call </a:t>
            </a:r>
            <a:r>
              <a:rPr lang="en-US" dirty="0" err="1"/>
              <a:t>postInvalidate</a:t>
            </a:r>
            <a:r>
              <a:rPr lang="en-US" dirty="0"/>
              <a:t>() or invalidate() method to ask android system to redraw the view each time the ball moving</a:t>
            </a:r>
          </a:p>
          <a:p>
            <a:pPr lvl="3" algn="just"/>
            <a:r>
              <a:rPr lang="en-US" dirty="0"/>
              <a:t>The ball is moving only when it is activated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3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8469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Implementation of </a:t>
            </a:r>
            <a:r>
              <a:rPr lang="en-US" dirty="0" err="1"/>
              <a:t>runTimer</a:t>
            </a:r>
            <a:r>
              <a:rPr lang="en-US" dirty="0"/>
              <a:t>()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The ball is moving after each 1 millisecond: It circles an angle of </a:t>
            </a:r>
            <a:r>
              <a:rPr lang="en-US" dirty="0" err="1"/>
              <a:t>anpha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C4C1-B2D1-8B48-BB6E-701BEF40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94" y="2324100"/>
            <a:ext cx="5194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Draw the ball circling: Implementation of </a:t>
            </a:r>
            <a:r>
              <a:rPr lang="en-US" dirty="0" err="1"/>
              <a:t>onDraw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9AB5C-8854-9E4D-84CA-B2B7B437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8088"/>
            <a:ext cx="7886700" cy="36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Adding more attributes to the view</a:t>
            </a:r>
          </a:p>
          <a:p>
            <a:pPr lvl="2" algn="just"/>
            <a:r>
              <a:rPr lang="en-US" dirty="0"/>
              <a:t>The circle color and the circle thickness</a:t>
            </a:r>
          </a:p>
          <a:p>
            <a:pPr lvl="1" algn="just"/>
            <a:r>
              <a:rPr lang="en-US" dirty="0"/>
              <a:t>Create </a:t>
            </a:r>
            <a:r>
              <a:rPr lang="en-US" dirty="0" err="1"/>
              <a:t>attrs.xml</a:t>
            </a:r>
            <a:r>
              <a:rPr lang="en-US" dirty="0"/>
              <a:t> file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Getting these attributes from the layout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7CCFE-3A8E-D244-A902-EBBC7ACB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56" y="3223683"/>
            <a:ext cx="4876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5338A-26C6-1E44-A318-1535032F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3" y="4599972"/>
            <a:ext cx="8244417" cy="16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8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How to do that…</a:t>
            </a:r>
          </a:p>
          <a:p>
            <a:pPr lvl="1" algn="just"/>
            <a:r>
              <a:rPr lang="en-US" dirty="0"/>
              <a:t>Using the custom attributes in the layout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Adding our view to app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6AFE6-1F1C-304F-9B92-5444F6A9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42" y="3265316"/>
            <a:ext cx="52070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3257B-A6FC-1F4D-BF1E-E33D16FE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30" y="2384068"/>
            <a:ext cx="6489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1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234" y="1409701"/>
            <a:ext cx="4883145" cy="448993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 How to design this layout?</a:t>
            </a:r>
          </a:p>
          <a:p>
            <a:pPr lvl="1" algn="just"/>
            <a:r>
              <a:rPr lang="en-US" dirty="0"/>
              <a:t>Customization of the bar</a:t>
            </a:r>
          </a:p>
          <a:p>
            <a:pPr lvl="1" algn="just"/>
            <a:r>
              <a:rPr lang="en-US" dirty="0"/>
              <a:t>Repeat of many attributes of all the buttons</a:t>
            </a:r>
          </a:p>
          <a:p>
            <a:pPr lvl="1" algn="just"/>
            <a:r>
              <a:rPr lang="en-US" dirty="0"/>
              <a:t>It makes the program more complicated</a:t>
            </a:r>
          </a:p>
          <a:p>
            <a:pPr lvl="1" algn="just"/>
            <a:r>
              <a:rPr lang="en-US" dirty="0"/>
              <a:t>It is better if we group these attributes in our own style and reuse it in the layout with the tag: style=“@style/Name of our defined style”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2E6F7-41F5-7D42-B95F-9C2D26A9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039" y="1409701"/>
            <a:ext cx="2938651" cy="46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3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BE5882-7D90-D149-A965-AD00FEC7309A}"/>
              </a:ext>
            </a:extLst>
          </p:cNvPr>
          <p:cNvGrpSpPr/>
          <p:nvPr/>
        </p:nvGrpSpPr>
        <p:grpSpPr>
          <a:xfrm>
            <a:off x="628650" y="1398412"/>
            <a:ext cx="7886700" cy="4584699"/>
            <a:chOff x="628650" y="1398412"/>
            <a:chExt cx="7886700" cy="45846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BD1165-A6A9-254A-8A77-0E4141E9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398412"/>
              <a:ext cx="3706283" cy="278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35E158-D02E-174B-B853-DA83728C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8444" y="1398412"/>
              <a:ext cx="3886906" cy="45846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AB8D3A-00BD-5842-83F1-424D38715D21}"/>
                </a:ext>
              </a:extLst>
            </p:cNvPr>
            <p:cNvSpPr txBox="1"/>
            <p:nvPr/>
          </p:nvSpPr>
          <p:spPr>
            <a:xfrm>
              <a:off x="857956" y="4459112"/>
              <a:ext cx="144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Normal </a:t>
              </a:r>
              <a:r>
                <a:rPr lang="en-US" sz="1400" b="1" dirty="0" err="1"/>
                <a:t>ListView</a:t>
              </a:r>
              <a:endParaRPr lang="en-US" sz="1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A26D1-82BB-1748-94C5-AACEAE0A5D8C}"/>
                </a:ext>
              </a:extLst>
            </p:cNvPr>
            <p:cNvSpPr txBox="1"/>
            <p:nvPr/>
          </p:nvSpPr>
          <p:spPr>
            <a:xfrm>
              <a:off x="835378" y="5060287"/>
              <a:ext cx="35334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This is a recycler view containing two card views. Each card view contains the name and image of a pizza </a:t>
              </a:r>
            </a:p>
          </p:txBody>
        </p:sp>
        <p:sp>
          <p:nvSpPr>
            <p:cNvPr id="11" name="Notched Right Arrow 10">
              <a:extLst>
                <a:ext uri="{FF2B5EF4-FFF2-40B4-BE49-F238E27FC236}">
                  <a16:creationId xmlns:a16="http://schemas.microsoft.com/office/drawing/2014/main" id="{C49827E4-1A66-EE4F-A30F-7ED1DAA7F579}"/>
                </a:ext>
              </a:extLst>
            </p:cNvPr>
            <p:cNvSpPr/>
            <p:nvPr/>
          </p:nvSpPr>
          <p:spPr>
            <a:xfrm rot="16200000">
              <a:off x="1421084" y="4295558"/>
              <a:ext cx="317127" cy="1318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otched Right Arrow 11">
              <a:extLst>
                <a:ext uri="{FF2B5EF4-FFF2-40B4-BE49-F238E27FC236}">
                  <a16:creationId xmlns:a16="http://schemas.microsoft.com/office/drawing/2014/main" id="{4B846970-CD95-B246-B8E4-0B412B1DB335}"/>
                </a:ext>
              </a:extLst>
            </p:cNvPr>
            <p:cNvSpPr/>
            <p:nvPr/>
          </p:nvSpPr>
          <p:spPr>
            <a:xfrm rot="20339033">
              <a:off x="3247187" y="4777399"/>
              <a:ext cx="1418916" cy="11664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28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Introduced in Android 5.0 (API level 21)</a:t>
            </a:r>
          </a:p>
          <a:p>
            <a:pPr lvl="1" algn="just"/>
            <a:r>
              <a:rPr lang="en-US" dirty="0"/>
              <a:t>Improvement of List view</a:t>
            </a:r>
          </a:p>
          <a:p>
            <a:pPr lvl="1" algn="just"/>
            <a:r>
              <a:rPr lang="en-US" dirty="0"/>
              <a:t>Extend </a:t>
            </a:r>
            <a:r>
              <a:rPr lang="en-US" dirty="0" err="1"/>
              <a:t>ViewGroup</a:t>
            </a:r>
            <a:r>
              <a:rPr lang="en-US" dirty="0"/>
              <a:t> and displays a list of child views</a:t>
            </a:r>
          </a:p>
          <a:p>
            <a:pPr lvl="1" algn="just"/>
            <a:r>
              <a:rPr lang="en-US" dirty="0"/>
              <a:t>Action model of </a:t>
            </a:r>
            <a:r>
              <a:rPr lang="en-US" dirty="0" err="1"/>
              <a:t>RecyclerView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83BA4-8B21-E040-8530-19AD0E31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937000"/>
            <a:ext cx="7048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30"/>
            <a:ext cx="7886700" cy="488061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Be able to scroll horizontally (Difficult with </a:t>
            </a:r>
            <a:r>
              <a:rPr lang="en-US" dirty="0" err="1"/>
              <a:t>Listview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Integration with View Holders</a:t>
            </a:r>
          </a:p>
          <a:p>
            <a:pPr lvl="1" algn="just"/>
            <a:r>
              <a:rPr lang="en-US" dirty="0"/>
              <a:t>Animation when Adding, Updating and Deleting items</a:t>
            </a:r>
          </a:p>
          <a:p>
            <a:pPr lvl="1" algn="just"/>
            <a:r>
              <a:rPr lang="en-US" dirty="0"/>
              <a:t>Notifying adapter</a:t>
            </a:r>
          </a:p>
          <a:p>
            <a:pPr lvl="2"/>
            <a:r>
              <a:rPr lang="en-US" dirty="0" err="1"/>
              <a:t>notifyDataSetChanged</a:t>
            </a:r>
            <a:r>
              <a:rPr lang="en-US" dirty="0"/>
              <a:t>(), </a:t>
            </a:r>
            <a:r>
              <a:rPr lang="en-US" dirty="0" err="1"/>
              <a:t>notifyItemInserted</a:t>
            </a:r>
            <a:r>
              <a:rPr lang="en-US" dirty="0"/>
              <a:t>(), </a:t>
            </a:r>
            <a:r>
              <a:rPr lang="en-US" dirty="0" err="1"/>
              <a:t>notifyItemRemoved</a:t>
            </a:r>
            <a:r>
              <a:rPr lang="en-US" dirty="0"/>
              <a:t>(), and </a:t>
            </a:r>
            <a:r>
              <a:rPr lang="en-US" dirty="0" err="1"/>
              <a:t>notifyItemChanged</a:t>
            </a:r>
            <a:r>
              <a:rPr lang="en-US" dirty="0"/>
              <a:t>()</a:t>
            </a:r>
          </a:p>
          <a:p>
            <a:pPr lvl="1" algn="just"/>
            <a:r>
              <a:rPr lang="en-US" dirty="0"/>
              <a:t>Must create an adapter to fill data into it</a:t>
            </a:r>
          </a:p>
          <a:p>
            <a:pPr lvl="2" algn="just"/>
            <a:r>
              <a:rPr lang="en-US" dirty="0"/>
              <a:t>Subclass of the </a:t>
            </a:r>
            <a:r>
              <a:rPr lang="en-US" dirty="0" err="1"/>
              <a:t>RecyclerView.Adapter</a:t>
            </a:r>
            <a:r>
              <a:rPr lang="en-US" dirty="0"/>
              <a:t> class</a:t>
            </a:r>
          </a:p>
          <a:p>
            <a:pPr lvl="3" algn="just"/>
            <a:r>
              <a:rPr lang="en-US" dirty="0"/>
              <a:t>Create views for each list item</a:t>
            </a:r>
          </a:p>
          <a:p>
            <a:pPr lvl="3" algn="just"/>
            <a:r>
              <a:rPr lang="en-US" dirty="0"/>
              <a:t>Replace their contents when each item in the data set is no longer visible</a:t>
            </a:r>
          </a:p>
          <a:p>
            <a:pPr lvl="2" algn="just"/>
            <a:r>
              <a:rPr lang="en-US" dirty="0"/>
              <a:t>Each adapter</a:t>
            </a:r>
          </a:p>
          <a:p>
            <a:pPr lvl="3" algn="just"/>
            <a:r>
              <a:rPr lang="en-US" dirty="0"/>
              <a:t>Specify what type of data the adapter should work with</a:t>
            </a:r>
          </a:p>
          <a:p>
            <a:pPr lvl="3" algn="just"/>
            <a:r>
              <a:rPr lang="en-US" dirty="0"/>
              <a:t>Create the views</a:t>
            </a:r>
          </a:p>
          <a:p>
            <a:pPr lvl="3" algn="just"/>
            <a:r>
              <a:rPr lang="en-US" dirty="0"/>
              <a:t>Bind the data to the views</a:t>
            </a:r>
          </a:p>
        </p:txBody>
      </p:sp>
    </p:spTree>
    <p:extLst>
      <p:ext uri="{BB962C8B-B14F-4D97-AF65-F5344CB8AC3E}">
        <p14:creationId xmlns:p14="http://schemas.microsoft.com/office/powerpoint/2010/main" val="242685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Something about Recycler view</a:t>
            </a:r>
          </a:p>
          <a:p>
            <a:pPr lvl="1" algn="just"/>
            <a:r>
              <a:rPr lang="en-US" dirty="0"/>
              <a:t>Firstly, recycler view creates set of view holders</a:t>
            </a:r>
          </a:p>
          <a:p>
            <a:pPr lvl="1" algn="just"/>
            <a:r>
              <a:rPr lang="en-US" dirty="0"/>
              <a:t>Each time the user scrolls the recycler view: recycler view will take one of the view holders in its pool and call </a:t>
            </a:r>
            <a:r>
              <a:rPr lang="en-US" dirty="0" err="1"/>
              <a:t>onBindViewHolder</a:t>
            </a:r>
            <a:r>
              <a:rPr lang="en-US" dirty="0"/>
              <a:t>() to fill new data to it</a:t>
            </a:r>
          </a:p>
          <a:p>
            <a:pPr algn="just"/>
            <a:r>
              <a:rPr lang="en-US" dirty="0"/>
              <a:t>Something about </a:t>
            </a:r>
            <a:r>
              <a:rPr lang="en-US" dirty="0" err="1"/>
              <a:t>Cardview</a:t>
            </a:r>
            <a:endParaRPr lang="en-US" dirty="0"/>
          </a:p>
          <a:p>
            <a:pPr lvl="1" algn="just"/>
            <a:r>
              <a:rPr lang="en-US" dirty="0"/>
              <a:t>Improvement of complex and custom </a:t>
            </a:r>
            <a:r>
              <a:rPr lang="en-US" dirty="0" err="1"/>
              <a:t>listview</a:t>
            </a:r>
            <a:r>
              <a:rPr lang="en-US" dirty="0"/>
              <a:t> items</a:t>
            </a:r>
          </a:p>
          <a:p>
            <a:pPr lvl="2" algn="just"/>
            <a:r>
              <a:rPr lang="en-US" dirty="0"/>
              <a:t>Pre-defined </a:t>
            </a:r>
            <a:r>
              <a:rPr lang="en-US" dirty="0" err="1"/>
              <a:t>ViewGroup</a:t>
            </a:r>
            <a:endParaRPr lang="en-US" dirty="0"/>
          </a:p>
          <a:p>
            <a:pPr lvl="2" algn="just"/>
            <a:r>
              <a:rPr lang="en-US" dirty="0"/>
              <a:t>Extend </a:t>
            </a:r>
            <a:r>
              <a:rPr lang="en-US" dirty="0" err="1"/>
              <a:t>FrameLayout</a:t>
            </a:r>
            <a:r>
              <a:rPr lang="en-US" dirty="0"/>
              <a:t> with some added attributes</a:t>
            </a:r>
          </a:p>
          <a:p>
            <a:pPr lvl="2" algn="just"/>
            <a:r>
              <a:rPr lang="en-US" dirty="0"/>
              <a:t>Some benefits</a:t>
            </a:r>
          </a:p>
          <a:p>
            <a:pPr lvl="3" algn="just"/>
            <a:r>
              <a:rPr lang="en-US" dirty="0"/>
              <a:t>Shadow</a:t>
            </a:r>
          </a:p>
          <a:p>
            <a:pPr lvl="3" algn="just"/>
            <a:r>
              <a:rPr lang="en-US" dirty="0"/>
              <a:t>Rounded corners… 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1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E3A8B-B9E3-3D46-9D09-6FC5C7A5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98412"/>
            <a:ext cx="7886700" cy="45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7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Extends the </a:t>
            </a:r>
            <a:r>
              <a:rPr lang="en-US" dirty="0" err="1"/>
              <a:t>RecyclerView.Adapter</a:t>
            </a:r>
            <a:r>
              <a:rPr lang="en-US" dirty="0"/>
              <a:t> class</a:t>
            </a:r>
          </a:p>
          <a:p>
            <a:pPr lvl="1" algn="just"/>
            <a:r>
              <a:rPr lang="en-US" dirty="0"/>
              <a:t>The </a:t>
            </a:r>
            <a:r>
              <a:rPr lang="en-US" dirty="0" err="1"/>
              <a:t>getItemCount</a:t>
            </a:r>
            <a:r>
              <a:rPr lang="en-US" dirty="0"/>
              <a:t>(): Return the number of data items</a:t>
            </a:r>
          </a:p>
          <a:p>
            <a:pPr lvl="1" algn="just"/>
            <a:r>
              <a:rPr lang="en-US" dirty="0" err="1"/>
              <a:t>onCreateViewHolder</a:t>
            </a:r>
            <a:r>
              <a:rPr lang="en-US" dirty="0"/>
              <a:t>(): Create the view items of list</a:t>
            </a:r>
          </a:p>
          <a:p>
            <a:pPr lvl="1" algn="just"/>
            <a:r>
              <a:rPr lang="en-US" dirty="0" err="1"/>
              <a:t>onBindViewHolder</a:t>
            </a:r>
            <a:r>
              <a:rPr lang="en-US" dirty="0"/>
              <a:t>(): Set the values inside the views</a:t>
            </a:r>
          </a:p>
          <a:p>
            <a:pPr lvl="1" algn="just"/>
            <a:r>
              <a:rPr lang="en-US" dirty="0"/>
              <a:t>Define yourself </a:t>
            </a:r>
            <a:r>
              <a:rPr lang="en-US" dirty="0" err="1"/>
              <a:t>ViewHolder</a:t>
            </a:r>
            <a:r>
              <a:rPr lang="en-US" dirty="0"/>
              <a:t> (inner class of adapter)</a:t>
            </a:r>
          </a:p>
          <a:p>
            <a:pPr lvl="1" algn="just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0CFDC-9597-0947-A784-BCB9D5AA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206239"/>
            <a:ext cx="6297930" cy="17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2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Create the </a:t>
            </a:r>
            <a:r>
              <a:rPr lang="en-US" dirty="0" err="1"/>
              <a:t>ViewHolders</a:t>
            </a:r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Binding data when user scrolls the recycler view</a:t>
            </a:r>
          </a:p>
          <a:p>
            <a:pPr lvl="2" algn="just"/>
            <a:r>
              <a:rPr lang="en-US" dirty="0"/>
              <a:t>Define the </a:t>
            </a:r>
            <a:r>
              <a:rPr lang="en-US" dirty="0" err="1"/>
              <a:t>onBindViewHolder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Called whenever the recycler view needs to display data</a:t>
            </a:r>
          </a:p>
          <a:p>
            <a:pPr lvl="2" algn="just"/>
            <a:r>
              <a:rPr lang="en-US" dirty="0"/>
              <a:t>Two parameters: view holder and position of data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FCCC-6CCE-3446-B14B-A4D1DEFA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2387106"/>
            <a:ext cx="7429500" cy="17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8867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adapter</a:t>
            </a:r>
          </a:p>
          <a:p>
            <a:pPr lvl="1" algn="just"/>
            <a:r>
              <a:rPr lang="en-US" dirty="0"/>
              <a:t>Binding data when user scrolls the recycler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6F09C-63C3-E144-A95B-EF73ED21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55686"/>
            <a:ext cx="7886700" cy="31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0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811530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in Activity</a:t>
            </a:r>
          </a:p>
          <a:p>
            <a:pPr lvl="1" algn="just"/>
            <a:r>
              <a:rPr lang="en-US" dirty="0"/>
              <a:t>Define main layout</a:t>
            </a:r>
          </a:p>
          <a:p>
            <a:pPr lvl="2" algn="just"/>
            <a:r>
              <a:rPr lang="en-US" dirty="0"/>
              <a:t>Layout of android.support.v7.widget.RecyclerView</a:t>
            </a:r>
          </a:p>
          <a:p>
            <a:pPr lvl="1" algn="just"/>
            <a:r>
              <a:rPr lang="en-US" dirty="0"/>
              <a:t>Create data source of the list</a:t>
            </a:r>
          </a:p>
          <a:p>
            <a:pPr lvl="2" algn="just"/>
            <a:r>
              <a:rPr lang="en-US" dirty="0"/>
              <a:t>Data model</a:t>
            </a:r>
          </a:p>
          <a:p>
            <a:pPr lvl="2" algn="just"/>
            <a:r>
              <a:rPr lang="en-US" dirty="0"/>
              <a:t>List of Items</a:t>
            </a:r>
          </a:p>
          <a:p>
            <a:pPr lvl="1" algn="just"/>
            <a:r>
              <a:rPr lang="en-US" dirty="0"/>
              <a:t>Define </a:t>
            </a:r>
            <a:r>
              <a:rPr lang="en-US" dirty="0" err="1"/>
              <a:t>cardview</a:t>
            </a:r>
            <a:r>
              <a:rPr lang="en-US" dirty="0"/>
              <a:t> layout</a:t>
            </a:r>
          </a:p>
          <a:p>
            <a:pPr lvl="2" algn="just"/>
            <a:r>
              <a:rPr lang="en-US" dirty="0"/>
              <a:t>Layout of android.support.v7.widget.CardView</a:t>
            </a:r>
          </a:p>
          <a:p>
            <a:pPr lvl="2" algn="just"/>
            <a:r>
              <a:rPr lang="en-US" dirty="0" err="1"/>
              <a:t>xmlns:card_view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http://schemas.android.com/apk/res-auto</a:t>
            </a:r>
            <a:r>
              <a:rPr lang="en-US" dirty="0"/>
              <a:t> to use the more defined attributes of the </a:t>
            </a:r>
            <a:r>
              <a:rPr lang="en-US" dirty="0" err="1"/>
              <a:t>CardView</a:t>
            </a:r>
            <a:endParaRPr lang="en-US" dirty="0"/>
          </a:p>
          <a:p>
            <a:pPr lvl="2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A25D1-3AB4-3143-B6AC-086ED517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331"/>
            <a:ext cx="7886699" cy="44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26635"/>
            <a:ext cx="8035290" cy="4606097"/>
          </a:xfrm>
        </p:spPr>
        <p:txBody>
          <a:bodyPr>
            <a:normAutofit/>
          </a:bodyPr>
          <a:lstStyle/>
          <a:p>
            <a:r>
              <a:rPr lang="en-US" dirty="0"/>
              <a:t> Customization of the Action bar</a:t>
            </a:r>
          </a:p>
          <a:p>
            <a:pPr lvl="1"/>
            <a:r>
              <a:rPr lang="en-US" dirty="0"/>
              <a:t>Define the Gradient color by </a:t>
            </a:r>
            <a:r>
              <a:rPr lang="en-US" dirty="0" err="1"/>
              <a:t>actionbarbackground.xml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 lvl="1"/>
            <a:r>
              <a:rPr lang="en-US" dirty="0"/>
              <a:t>Define a new style for the Action bar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552A5-C8F1-AF4F-9F44-1EB2492E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56" y="2151101"/>
            <a:ext cx="6184900" cy="2420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23ABA-7EDD-0040-970E-CD9AF0B5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93" y="4999617"/>
            <a:ext cx="614401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47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Recycler View and Card 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98412"/>
            <a:ext cx="7966710" cy="45846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 </a:t>
            </a:r>
            <a:r>
              <a:rPr lang="en-US" dirty="0" err="1"/>
              <a:t>RecyclerView</a:t>
            </a:r>
            <a:r>
              <a:rPr lang="en-US" dirty="0"/>
              <a:t> in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B3756-218C-7D44-9F21-91338D84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2023110"/>
            <a:ext cx="7454900" cy="39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6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3541"/>
            <a:ext cx="8035290" cy="4606097"/>
          </a:xfrm>
        </p:spPr>
        <p:txBody>
          <a:bodyPr>
            <a:normAutofit/>
          </a:bodyPr>
          <a:lstStyle/>
          <a:p>
            <a:r>
              <a:rPr lang="en-US" dirty="0"/>
              <a:t> Define Styles for our layout attributes</a:t>
            </a:r>
          </a:p>
          <a:p>
            <a:pPr lvl="1"/>
            <a:r>
              <a:rPr lang="en-US" dirty="0"/>
              <a:t>Style for each button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Style for sub </a:t>
            </a:r>
            <a:r>
              <a:rPr lang="en-US" dirty="0" err="1"/>
              <a:t>groupview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71D4C-4095-E44A-8E91-54106BD9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303193"/>
            <a:ext cx="61722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2C3D2-D398-F844-980F-DAB52C21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72" y="4968013"/>
            <a:ext cx="5486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4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1598"/>
            <a:ext cx="8035290" cy="46277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Turning a style into a theme </a:t>
            </a:r>
          </a:p>
          <a:p>
            <a:pPr lvl="1"/>
            <a:r>
              <a:rPr lang="en-US" dirty="0"/>
              <a:t>Theme is applied to application or activity by using the </a:t>
            </a:r>
            <a:r>
              <a:rPr lang="en-US" dirty="0" err="1"/>
              <a:t>android:theme</a:t>
            </a:r>
            <a:r>
              <a:rPr lang="en-US" dirty="0"/>
              <a:t> attribute in the </a:t>
            </a:r>
            <a:r>
              <a:rPr lang="en-US" dirty="0" err="1"/>
              <a:t>AndroidManifest.xml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 new theme based on the auto-generated </a:t>
            </a:r>
            <a:r>
              <a:rPr lang="en-US" dirty="0" err="1"/>
              <a:t>AppTheme</a:t>
            </a:r>
            <a:r>
              <a:rPr lang="en-US" dirty="0"/>
              <a:t> and change some styles into it:</a:t>
            </a:r>
          </a:p>
          <a:p>
            <a:pPr lvl="2"/>
            <a:r>
              <a:rPr lang="en-US" dirty="0"/>
              <a:t>Create new style based on the </a:t>
            </a:r>
            <a:r>
              <a:rPr lang="en-US" dirty="0" err="1"/>
              <a:t>AppTheme</a:t>
            </a:r>
            <a:r>
              <a:rPr lang="en-US" dirty="0"/>
              <a:t> theme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Apply the new theme to activity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Apply themes with android versions different (V11, V21…)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FB3D-E626-6145-93BB-8E1CA979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62" y="3652177"/>
            <a:ext cx="6397238" cy="808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63E77-BF6E-B644-9DAC-7DACBD5A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62" y="4821037"/>
            <a:ext cx="6384538" cy="6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VÀ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0877"/>
            <a:ext cx="8035290" cy="4627755"/>
          </a:xfrm>
        </p:spPr>
        <p:txBody>
          <a:bodyPr>
            <a:normAutofit/>
          </a:bodyPr>
          <a:lstStyle/>
          <a:p>
            <a:r>
              <a:rPr lang="en-US" dirty="0"/>
              <a:t> Turning a style into a theme (continues)</a:t>
            </a:r>
          </a:p>
          <a:p>
            <a:pPr lvl="1"/>
            <a:r>
              <a:rPr lang="en-US" dirty="0"/>
              <a:t>Create a new theme based on the auto-generated </a:t>
            </a:r>
            <a:r>
              <a:rPr lang="en-US" dirty="0" err="1"/>
              <a:t>AppTheme</a:t>
            </a:r>
            <a:r>
              <a:rPr lang="en-US" dirty="0"/>
              <a:t> and change some styles into it:</a:t>
            </a:r>
          </a:p>
          <a:p>
            <a:pPr lvl="2"/>
            <a:r>
              <a:rPr lang="en-US" dirty="0"/>
              <a:t>Change themes to adapt to the screen resolutions</a:t>
            </a:r>
          </a:p>
          <a:p>
            <a:pPr lvl="2"/>
            <a:r>
              <a:rPr lang="en-US" dirty="0"/>
              <a:t>Show and Hide the Action bar</a:t>
            </a:r>
          </a:p>
          <a:p>
            <a:pPr lvl="3"/>
            <a:r>
              <a:rPr lang="en-US" dirty="0"/>
              <a:t>By code</a:t>
            </a:r>
          </a:p>
          <a:p>
            <a:pPr lvl="3"/>
            <a:r>
              <a:rPr lang="en-US" dirty="0"/>
              <a:t>By customizing theme</a:t>
            </a:r>
          </a:p>
          <a:p>
            <a:pPr lvl="2"/>
            <a:r>
              <a:rPr lang="en-US" dirty="0"/>
              <a:t>Show and hide the status bar, Change status bar color…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30EFE-73F8-5745-A2B9-C0084140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72" y="4395884"/>
            <a:ext cx="6474677" cy="18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8035290" cy="4585188"/>
          </a:xfrm>
        </p:spPr>
        <p:txBody>
          <a:bodyPr>
            <a:normAutofit/>
          </a:bodyPr>
          <a:lstStyle/>
          <a:p>
            <a:r>
              <a:rPr lang="en-US" dirty="0"/>
              <a:t> Widget</a:t>
            </a:r>
          </a:p>
          <a:p>
            <a:pPr lvl="1"/>
            <a:r>
              <a:rPr lang="en-US" dirty="0"/>
              <a:t>Not an app widget (e.g. weather application)</a:t>
            </a:r>
          </a:p>
          <a:p>
            <a:pPr lvl="1"/>
            <a:r>
              <a:rPr lang="en-US" dirty="0"/>
              <a:t>Generally refers to specialized Views placed in the layout files, such as a Button, </a:t>
            </a:r>
            <a:r>
              <a:rPr lang="en-US" dirty="0" err="1"/>
              <a:t>TextView</a:t>
            </a:r>
            <a:r>
              <a:rPr lang="en-US" dirty="0"/>
              <a:t>, </a:t>
            </a:r>
            <a:r>
              <a:rPr lang="en-US" dirty="0" err="1"/>
              <a:t>CheckBox</a:t>
            </a:r>
            <a:r>
              <a:rPr lang="en-US" dirty="0"/>
              <a:t>, and so on</a:t>
            </a:r>
          </a:p>
          <a:p>
            <a:r>
              <a:rPr lang="en-US" dirty="0"/>
              <a:t> It is possible to create custom views by</a:t>
            </a:r>
          </a:p>
          <a:p>
            <a:pPr lvl="1"/>
            <a:r>
              <a:rPr lang="en-US" dirty="0"/>
              <a:t>Compound views - combining views</a:t>
            </a:r>
          </a:p>
          <a:p>
            <a:pPr lvl="1"/>
            <a:r>
              <a:rPr lang="en-US" dirty="0"/>
              <a:t>Custom views - creating your own views</a:t>
            </a:r>
          </a:p>
          <a:p>
            <a:pPr lvl="2"/>
            <a:r>
              <a:rPr lang="en-US" dirty="0"/>
              <a:t>by extending an existing view, e.g. Button</a:t>
            </a:r>
          </a:p>
          <a:p>
            <a:pPr lvl="2"/>
            <a:r>
              <a:rPr lang="en-US" dirty="0"/>
              <a:t>by extending the View class</a:t>
            </a:r>
          </a:p>
        </p:txBody>
      </p:sp>
    </p:spTree>
    <p:extLst>
      <p:ext uri="{BB962C8B-B14F-4D97-AF65-F5344CB8AC3E}">
        <p14:creationId xmlns:p14="http://schemas.microsoft.com/office/powerpoint/2010/main" val="48751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CUSTOM WIDGET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1"/>
            <a:ext cx="5160562" cy="45851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 Music player Control</a:t>
            </a:r>
          </a:p>
          <a:p>
            <a:pPr lvl="1" algn="just"/>
            <a:r>
              <a:rPr lang="en-US" dirty="0"/>
              <a:t>New control to play music</a:t>
            </a:r>
          </a:p>
          <a:p>
            <a:pPr lvl="1" algn="just"/>
            <a:r>
              <a:rPr lang="en-US" dirty="0"/>
              <a:t>Compound from 4 </a:t>
            </a:r>
            <a:r>
              <a:rPr lang="en-US" dirty="0" err="1"/>
              <a:t>ImageView</a:t>
            </a:r>
            <a:endParaRPr lang="en-US" dirty="0"/>
          </a:p>
          <a:p>
            <a:pPr lvl="1" algn="just"/>
            <a:r>
              <a:rPr lang="en-US" dirty="0"/>
              <a:t>Auto-resize to fit parent’s view</a:t>
            </a:r>
          </a:p>
          <a:p>
            <a:pPr lvl="1" algn="just"/>
            <a:r>
              <a:rPr lang="en-US" dirty="0"/>
              <a:t>Be able to embed to layout xml file like other controls</a:t>
            </a:r>
          </a:p>
          <a:p>
            <a:pPr lvl="1" algn="just"/>
            <a:r>
              <a:rPr lang="en-US" dirty="0"/>
              <a:t>Can be independent of other controls of a program:</a:t>
            </a:r>
          </a:p>
          <a:p>
            <a:pPr lvl="2" algn="just"/>
            <a:r>
              <a:rPr lang="en-US" dirty="0"/>
              <a:t>Functions of the control is designed in interface that allow activities can define their own behaviors with the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D2FB9-70C3-854D-A371-419EDC5D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12" y="1409701"/>
            <a:ext cx="2726138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7707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34779</TotalTime>
  <Words>1725</Words>
  <Application>Microsoft Macintosh PowerPoint</Application>
  <PresentationFormat>On-screen Show (4:3)</PresentationFormat>
  <Paragraphs>288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Hebrew</vt:lpstr>
      <vt:lpstr>Arial Narrow</vt:lpstr>
      <vt:lpstr>Calibri</vt:lpstr>
      <vt:lpstr>Mangal</vt:lpstr>
      <vt:lpstr>Wingdings</vt:lpstr>
      <vt:lpstr>Cuong 2017</vt:lpstr>
      <vt:lpstr>THIẾT KẾ GIAO DIỆN NÂNG CAO TRONG ANDROID</vt:lpstr>
      <vt:lpstr>THEME VÀ STYLE</vt:lpstr>
      <vt:lpstr>THEME VÀ STYLE</vt:lpstr>
      <vt:lpstr>THEME VÀ STYLE</vt:lpstr>
      <vt:lpstr>THEME VÀ STYLE</vt:lpstr>
      <vt:lpstr>THEME VÀ STYLE</vt:lpstr>
      <vt:lpstr>THEME VÀ STYLE</vt:lpstr>
      <vt:lpstr>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CREATE A NEW CUSTOM WIDGET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Recycler View and Card View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112</cp:revision>
  <dcterms:created xsi:type="dcterms:W3CDTF">2017-12-28T08:34:58Z</dcterms:created>
  <dcterms:modified xsi:type="dcterms:W3CDTF">2018-02-25T09:06:51Z</dcterms:modified>
</cp:coreProperties>
</file>